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Inconsolata" pitchFamily="1" charset="0"/>
      <p:regular r:id="rId12"/>
    </p:embeddedFont>
    <p:embeddedFont>
      <p:font typeface="Montserrat Black" panose="00000A00000000000000" pitchFamily="2" charset="0"/>
      <p:regular r:id="rId13"/>
    </p:embeddedFont>
    <p:embeddedFont>
      <p:font typeface="Montserrat Light" panose="00000400000000000000" pitchFamily="2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78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15200" y="26121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SUBTEXT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315200" y="34655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Don't Sign Your Soul.</a:t>
            </a:r>
            <a:endParaRPr lang="en-US" sz="615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300B9C-1469-0612-7C65-20871FED8BC2}"/>
              </a:ext>
            </a:extLst>
          </p:cNvPr>
          <p:cNvGrpSpPr/>
          <p:nvPr/>
        </p:nvGrpSpPr>
        <p:grpSpPr>
          <a:xfrm>
            <a:off x="0" y="0"/>
            <a:ext cx="6873836" cy="8149958"/>
            <a:chOff x="0" y="0"/>
            <a:chExt cx="6873836" cy="814995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B2113A-BE03-B0EE-1CB7-53FBA1B83669}"/>
                </a:ext>
              </a:extLst>
            </p:cNvPr>
            <p:cNvSpPr/>
            <p:nvPr/>
          </p:nvSpPr>
          <p:spPr>
            <a:xfrm>
              <a:off x="0" y="0"/>
              <a:ext cx="6873836" cy="1272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0AC4C7-0AA9-D4FA-8A5D-0174C36460C2}"/>
                </a:ext>
              </a:extLst>
            </p:cNvPr>
            <p:cNvSpPr/>
            <p:nvPr/>
          </p:nvSpPr>
          <p:spPr>
            <a:xfrm>
              <a:off x="0" y="6877665"/>
              <a:ext cx="6873836" cy="1272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D42E39-69B3-CBEE-F7D8-0DDF6EE4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97974"/>
              <a:ext cx="6873836" cy="6233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8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4633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"I Agree" Lie.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51233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all do it. Click "I Agree" without a second thought. These complex digital contracts, often 50+ pages of dense legalese, are intentionally designed to be ignored. This pervasive complacency exposes us to significant, often invisible, risks.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219099"/>
            <a:ext cx="7556421" cy="2992041"/>
          </a:xfrm>
          <a:prstGeom prst="roundRect">
            <a:avLst>
              <a:gd name="adj" fmla="val 30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801410" y="4226719"/>
            <a:ext cx="7541181" cy="1306949"/>
          </a:xfrm>
          <a:prstGeom prst="roundRect">
            <a:avLst>
              <a:gd name="adj" fmla="val 700"/>
            </a:avLst>
          </a:prstGeom>
          <a:solidFill>
            <a:srgbClr val="F8ECE4"/>
          </a:solidFill>
          <a:ln/>
        </p:spPr>
      </p:sp>
      <p:sp>
        <p:nvSpPr>
          <p:cNvPr id="8" name="Text 5"/>
          <p:cNvSpPr/>
          <p:nvPr/>
        </p:nvSpPr>
        <p:spPr>
          <a:xfrm>
            <a:off x="1028224" y="4453533"/>
            <a:ext cx="3083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91% Consent Blindly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94395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Vast majority agree to terms without reading them.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5533668"/>
            <a:ext cx="7541181" cy="1669852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11" name="Shape 8"/>
          <p:cNvSpPr/>
          <p:nvPr/>
        </p:nvSpPr>
        <p:spPr>
          <a:xfrm>
            <a:off x="801410" y="5533668"/>
            <a:ext cx="7541181" cy="30480"/>
          </a:xfrm>
          <a:prstGeom prst="roundRect">
            <a:avLst>
              <a:gd name="adj" fmla="val 30000"/>
            </a:avLst>
          </a:prstGeom>
          <a:solidFill>
            <a:srgbClr val="2E2F30"/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760482"/>
            <a:ext cx="3267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Hidden Dangers Lurk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25090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From data selling to forced arbitration, predatory clauses are rife.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8174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75903" y="1070253"/>
            <a:ext cx="6599753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AI-Powered Auditing.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275903" y="2111573"/>
            <a:ext cx="7564993" cy="1799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Subtext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isn't just a summariser; it's an intelligent agent engineered to read the fine print for you. It's a proactive risk detector, parsing, understanding, and red-flagging predatory clauses in mere seconds, providing clarity where there was once confusion.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5903" y="4163497"/>
            <a:ext cx="563880" cy="5638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20176" y="416349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Intelligent Agent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120176" y="4650462"/>
            <a:ext cx="6720721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Beyond summarising, it comprehends intent.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5903" y="5459016"/>
            <a:ext cx="563880" cy="5638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20176" y="5459016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Risk Detector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120176" y="5945981"/>
            <a:ext cx="6720721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Specifically identifies and flags problematic clauses.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75903" y="6754535"/>
            <a:ext cx="563880" cy="5638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20176" y="6754535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Instant Analysis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120176" y="7241500"/>
            <a:ext cx="6720721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Processes documents and highlights risks in seconds.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1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How It Works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2" y="1884521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188" y="3043506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240786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Report Generation</a:t>
            </a:r>
            <a:endParaRPr lang="en-US" sz="2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3771" y="3044729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5424199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Logic Loop</a:t>
            </a:r>
            <a:endParaRPr lang="en-US" sz="2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964" y="3044729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975123" y="5240786"/>
            <a:ext cx="21526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Vectorization</a:t>
            </a:r>
            <a:endParaRPr lang="en-US" sz="23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7115" y="3044729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424199"/>
            <a:ext cx="1904228" cy="36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Ingestion</a:t>
            </a:r>
            <a:endParaRPr lang="en-US" sz="2300" dirty="0"/>
          </a:p>
        </p:txBody>
      </p:sp>
      <p:sp>
        <p:nvSpPr>
          <p:cNvPr id="12" name="Text 5"/>
          <p:cNvSpPr/>
          <p:nvPr/>
        </p:nvSpPr>
        <p:spPr>
          <a:xfrm>
            <a:off x="793790" y="678168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Subtext operates through a streamlined, high-performance architecture, transforming complex legal documents into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89334" y="825103"/>
            <a:ext cx="27183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ARCHITECTURE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9578102" y="8233053"/>
            <a:ext cx="4662964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final output is a concise, qualitative Executive Summary, complemented by an interactive UI that allows users to "deep dive" into specific areas of concern.</a:t>
            </a:r>
            <a:endParaRPr lang="en-US" sz="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09CFD4-6593-463C-BB16-56595E8B21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823"/>
          <a:stretch>
            <a:fillRect/>
          </a:stretch>
        </p:blipFill>
        <p:spPr>
          <a:xfrm>
            <a:off x="645120" y="1375649"/>
            <a:ext cx="13340159" cy="58388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86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FEATURES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93790" y="1227177"/>
            <a:ext cx="781228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Unpacking Subtext's Power.</a:t>
            </a:r>
            <a:endParaRPr lang="en-US" sz="4000" dirty="0"/>
          </a:p>
        </p:txBody>
      </p:sp>
      <p:sp>
        <p:nvSpPr>
          <p:cNvPr id="8" name="Text 4"/>
          <p:cNvSpPr/>
          <p:nvPr/>
        </p:nvSpPr>
        <p:spPr>
          <a:xfrm>
            <a:off x="967442" y="5813700"/>
            <a:ext cx="300561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Deep Dive Navigation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30423" y="6145647"/>
            <a:ext cx="3879652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Seamlessly click on a flagged risk to jump directly to the precise clause within the original PDF, ensuring contextual understanding.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088733" y="58252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AI Chat Interface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5619988" y="6145647"/>
            <a:ext cx="3390424" cy="1469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Engage with our AI: ask questions such as "Can they sell my photos?" and receive immediate, cited answers, offering precise clarification.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0793542" y="58298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Real-Time Scoring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0525116" y="6089964"/>
            <a:ext cx="3088600" cy="1551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 intuitive "Safety Score" provides an immediate, at-a-glance gut check on the overall risk level of any document.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6CE2AA-CD56-EEE4-8E67-C95AEE9A0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3" y="2404353"/>
            <a:ext cx="4193377" cy="31304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957119-9C84-D8BE-0F20-4079AD33C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727" y="4337287"/>
            <a:ext cx="4193377" cy="13093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5247DC-615C-C348-A1BD-73F817314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183" y="2229841"/>
            <a:ext cx="3694114" cy="21074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EE07AE-8A46-8492-069B-640667DC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83" t="-16882" r="1048" b="19020"/>
          <a:stretch>
            <a:fillRect/>
          </a:stretch>
        </p:blipFill>
        <p:spPr>
          <a:xfrm>
            <a:off x="170588" y="1476991"/>
            <a:ext cx="4815684" cy="41696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842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 STACK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793790" y="1095137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Engineered for Performance.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>
            <a:off x="793790" y="2545794"/>
            <a:ext cx="7556421" cy="1115973"/>
          </a:xfrm>
          <a:prstGeom prst="roundRect">
            <a:avLst>
              <a:gd name="adj" fmla="val 9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770930" y="2545794"/>
            <a:ext cx="91440" cy="1115973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7" name="Text 4"/>
          <p:cNvSpPr/>
          <p:nvPr/>
        </p:nvSpPr>
        <p:spPr>
          <a:xfrm>
            <a:off x="1077992" y="276141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Frontend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992" y="3160871"/>
            <a:ext cx="70565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React + Vite + TailwindCSS for a responsive, modern user experience.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93790" y="3825597"/>
            <a:ext cx="7556421" cy="1115973"/>
          </a:xfrm>
          <a:prstGeom prst="roundRect">
            <a:avLst>
              <a:gd name="adj" fmla="val 9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770930" y="3825597"/>
            <a:ext cx="91440" cy="1115973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1" name="Text 8"/>
          <p:cNvSpPr/>
          <p:nvPr/>
        </p:nvSpPr>
        <p:spPr>
          <a:xfrm>
            <a:off x="1077992" y="404121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Backend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77992" y="4440674"/>
            <a:ext cx="70565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Python FastAPI ensures robust, high-speed API services.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3790" y="5105400"/>
            <a:ext cx="7556421" cy="1115973"/>
          </a:xfrm>
          <a:prstGeom prst="roundRect">
            <a:avLst>
              <a:gd name="adj" fmla="val 9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770930" y="5105400"/>
            <a:ext cx="91440" cy="1115973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5" name="Text 12"/>
          <p:cNvSpPr/>
          <p:nvPr/>
        </p:nvSpPr>
        <p:spPr>
          <a:xfrm>
            <a:off x="1077992" y="53210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AI Core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77992" y="5720477"/>
            <a:ext cx="70565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Google Gemini 3 Flash + Vertex AI for cutting-edge intelligence.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93790" y="6385203"/>
            <a:ext cx="7556421" cy="1115973"/>
          </a:xfrm>
          <a:prstGeom prst="roundRect">
            <a:avLst>
              <a:gd name="adj" fmla="val 9832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770930" y="6385203"/>
            <a:ext cx="91440" cy="1115973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9" name="Text 16"/>
          <p:cNvSpPr/>
          <p:nvPr/>
        </p:nvSpPr>
        <p:spPr>
          <a:xfrm>
            <a:off x="1077992" y="660082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Database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77992" y="7000280"/>
            <a:ext cx="7056596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ChromaDB powers lightning-fast vector search and retrieval.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6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FUTURE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1119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Road Ahead.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1608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vision extends beyond the current offering. We are continuously evolving Subtext to integrate seamlessly into your digital life, ensuring you're always protected.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047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59768"/>
            <a:ext cx="3664744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4034076"/>
            <a:ext cx="2895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Browser Extension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524494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Instantly audit agreements directly from your web browser.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685348" y="35047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685348" y="3859768"/>
            <a:ext cx="3664863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2" name="Text 9"/>
          <p:cNvSpPr/>
          <p:nvPr/>
        </p:nvSpPr>
        <p:spPr>
          <a:xfrm>
            <a:off x="4685348" y="4034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Compare Feature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685348" y="4524494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Analyse changes between different versions of legal documents.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0100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6365081"/>
            <a:ext cx="7556421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65393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70298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On-the-go auditing for all your mobile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6516"/>
            <a:ext cx="6929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Reclaim Your Consent.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545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Don't be a casualty of fine print. Empower yourself with clarity and control. Try Subtext today and transform how you interact with legal documents.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99315"/>
            <a:ext cx="2380655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470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 Light</vt:lpstr>
      <vt:lpstr>Inconsolata</vt:lpstr>
      <vt:lpstr>Arial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Amaan Syed</cp:lastModifiedBy>
  <cp:revision>2</cp:revision>
  <dcterms:created xsi:type="dcterms:W3CDTF">2026-02-11T23:29:16Z</dcterms:created>
  <dcterms:modified xsi:type="dcterms:W3CDTF">2026-02-11T23:53:37Z</dcterms:modified>
</cp:coreProperties>
</file>